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59" r:id="rId3"/>
    <p:sldId id="470" r:id="rId5"/>
    <p:sldId id="460" r:id="rId6"/>
    <p:sldId id="461" r:id="rId7"/>
    <p:sldId id="462" r:id="rId8"/>
    <p:sldId id="463" r:id="rId9"/>
    <p:sldId id="464" r:id="rId10"/>
    <p:sldId id="471" r:id="rId11"/>
    <p:sldId id="465" r:id="rId12"/>
    <p:sldId id="472" r:id="rId13"/>
    <p:sldId id="466" r:id="rId14"/>
    <p:sldId id="473" r:id="rId15"/>
    <p:sldId id="467" r:id="rId16"/>
    <p:sldId id="468" r:id="rId17"/>
    <p:sldId id="469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2040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72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845;&#35838;&#26102;\lesson6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0845;&#35838;&#26102;\lesson6_&#35838;&#25991;&#24405;&#38899;_128k.mp3" TargetMode="Externa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6 Stories about Spring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00041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!</a:t>
            </a:r>
          </a:p>
        </p:txBody>
      </p:sp>
      <p:pic>
        <p:nvPicPr>
          <p:cNvPr id="1229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12253" y="1565910"/>
            <a:ext cx="6119812" cy="3532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</a:t>
            </a:r>
            <a:r>
              <a:rPr lang="zh-CN" altLang="en-US" sz="240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44015" y="938530"/>
            <a:ext cx="4197985" cy="26777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/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【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】　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till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是连词,意思是“直到……之时;在……之前”,通常用来表示时间,相当于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until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,只是语气较弱。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They waited here till ten o’clock</a:t>
            </a:r>
            <a:r>
              <a:rPr lang="zh-CN" altLang="en-US" sz="2400" b="1" i="1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.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他们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在这儿一直等到十点。</a:t>
            </a:r>
            <a:endParaRPr lang="zh-CN" altLang="en-US" dirty="0"/>
          </a:p>
        </p:txBody>
      </p:sp>
      <p:pic>
        <p:nvPicPr>
          <p:cNvPr id="3" name="图片 2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61025" y="30067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1039495"/>
            <a:ext cx="4773295" cy="24079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3.We had to wear our jackets and boots,but it was fun.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had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have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的过去式,意为“不得不”,后接动词原形。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We have to stay at home.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我们不得不待在家里。　　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07710" y="30213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01470" y="541020"/>
            <a:ext cx="4895850" cy="45243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辨析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】　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have to,must</a:t>
            </a:r>
            <a:endParaRPr lang="zh-CN" altLang="en-US" sz="2400" b="1" i="1" dirty="0">
              <a:solidFill>
                <a:srgbClr val="FF0000"/>
              </a:solidFill>
              <a:latin typeface="Times New Roman" pitchFamily="18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     have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to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与 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must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均有“必须”的意思,但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must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强调人主观认为必须做某事,而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have to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强调客观情况迫使人不得不做某事;且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must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只用于一般现在时中,没有人称和数的变化,而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have to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可用于多种时态中,并且有人称和数的变化。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We must go to school on time.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  <a:sym typeface="+mn-ea"/>
            </a:endParaRPr>
          </a:p>
          <a:p>
            <a:pPr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我们必须按时上学。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She has to look after her baby at home</a:t>
            </a:r>
            <a:r>
              <a:rPr lang="zh-CN" altLang="en-US" sz="2400" b="1" i="1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.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她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不得不在家照顾孩子。</a:t>
            </a:r>
            <a:endParaRPr lang="zh-CN" altLang="en-US" dirty="0"/>
          </a:p>
        </p:txBody>
      </p:sp>
      <p:pic>
        <p:nvPicPr>
          <p:cNvPr id="3" name="图片 2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51270" y="41783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1435" y="1098868"/>
            <a:ext cx="5080000" cy="3200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4.Spring is a time to look forward to flowers and fresh food from the garden.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look forward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意为“盼望;期待”,其中to 是介词,后接名词、代词或者动名词。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I’m looking forward to visiting the Great Wall.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我盼望着去游览长城。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8235" y="38157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3608" y="332656"/>
            <a:ext cx="700341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clothes.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2.Children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zoo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free.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3.Water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turns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z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degrees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Celsius.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4.I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u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parents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back.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much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syrup.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2040" y="1196752"/>
            <a:ext cx="6172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ow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716016" y="1988840"/>
            <a:ext cx="8743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elow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076056" y="2924944"/>
            <a:ext cx="669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ero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83968" y="3717032"/>
            <a:ext cx="6965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ntil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892550" y="4563745"/>
            <a:ext cx="5778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un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40730" y="5081905"/>
            <a:ext cx="1340485" cy="11493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60500" y="806132"/>
            <a:ext cx="6063828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letter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200275" y="3383915"/>
            <a:ext cx="2066925" cy="2124075"/>
          </a:xfrm>
          <a:prstGeom prst="rect">
            <a:avLst/>
          </a:prstGeom>
        </p:spPr>
      </p:pic>
      <p:sp>
        <p:nvSpPr>
          <p:cNvPr id="3" name="动作按钮: 后退或前一项 2">
            <a:hlinkClick r:id="" action="ppaction://hlinkshowjump?jump=firstslide"/>
          </p:cNvPr>
          <p:cNvSpPr/>
          <p:nvPr/>
        </p:nvSpPr>
        <p:spPr>
          <a:xfrm>
            <a:off x="7092315" y="5085080"/>
            <a:ext cx="431800" cy="432435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7f26cab1beb6e1a2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34135" y="1146175"/>
            <a:ext cx="3227705" cy="2010410"/>
          </a:xfrm>
          <a:prstGeom prst="rect">
            <a:avLst/>
          </a:prstGeom>
        </p:spPr>
      </p:pic>
      <p:pic>
        <p:nvPicPr>
          <p:cNvPr id="3" name="图片 2" descr="t018805fa3eb8a71fe2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6380" y="1146175"/>
            <a:ext cx="3097530" cy="2010410"/>
          </a:xfrm>
          <a:prstGeom prst="rect">
            <a:avLst/>
          </a:prstGeom>
        </p:spPr>
      </p:pic>
      <p:pic>
        <p:nvPicPr>
          <p:cNvPr id="5" name="图片 4" descr="t016e6fe1566c688a5d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6380" y="3803015"/>
            <a:ext cx="3096895" cy="2193925"/>
          </a:xfrm>
          <a:prstGeom prst="rect">
            <a:avLst/>
          </a:prstGeom>
        </p:spPr>
      </p:pic>
      <p:pic>
        <p:nvPicPr>
          <p:cNvPr id="6" name="图片 5" descr="t01c5bf49f3f1b94e39[1]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2715" y="3802380"/>
            <a:ext cx="3090545" cy="219456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02715" y="274637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Canada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655955"/>
            <a:ext cx="643255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sentences .</a:t>
            </a:r>
            <a:endParaRPr lang="zh-CN" altLang="en-US" sz="2800" dirty="0"/>
          </a:p>
          <a:p>
            <a:pPr marL="0"/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low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-15℃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also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reach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15℃.</a:t>
            </a:r>
            <a:endParaRPr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probably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won’t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any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until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May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June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!</a:t>
            </a:r>
            <a:endParaRPr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had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wear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jackets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boots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800" b="1" i="1" u="none" dirty="0" smtClean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fun.</a:t>
            </a:r>
            <a:endParaRPr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Please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pay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attention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probably.</a:t>
            </a:r>
          </a:p>
        </p:txBody>
      </p:sp>
      <p:pic>
        <p:nvPicPr>
          <p:cNvPr id="3" name="图片 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38825" y="4410710"/>
            <a:ext cx="2597785" cy="1630680"/>
          </a:xfrm>
          <a:prstGeom prst="ellipse">
            <a:avLst/>
          </a:prstGeom>
          <a:ln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4730" y="697230"/>
            <a:ext cx="705929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Edmonton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March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Edmonton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Edmonton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1628800"/>
            <a:ext cx="70567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cold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snowy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warm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sunny.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87624" y="2420888"/>
            <a:ext cx="342265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Until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June.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71600" y="3284984"/>
            <a:ext cx="6357620" cy="944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Many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families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drive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countryside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方正楷体_GBK" charset="0"/>
              <a:cs typeface="方正楷体_GBK" charset="0"/>
              <a:sym typeface="+mn-ea"/>
            </a:endParaRPr>
          </a:p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weekends.</a:t>
            </a:r>
            <a:endParaRPr lang="zh-CN" altLang="en-US" dirty="0"/>
          </a:p>
        </p:txBody>
      </p:sp>
      <p:pic>
        <p:nvPicPr>
          <p:cNvPr id="6" name="图片 5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0192" y="4509120"/>
            <a:ext cx="1858010" cy="1662430"/>
          </a:xfrm>
          <a:prstGeom prst="rect">
            <a:avLst/>
          </a:prstGeom>
        </p:spPr>
      </p:pic>
      <p:pic>
        <p:nvPicPr>
          <p:cNvPr id="7" name="lesson6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72400" y="1340768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54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19150" y="639445"/>
            <a:ext cx="704532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Edmonton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March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classmates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?</a:t>
            </a:r>
            <a:endParaRPr lang="zh-CN" altLang="en-US" sz="2800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6005" y="4571048"/>
            <a:ext cx="5080000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Because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fun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activities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summer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follows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it.</a:t>
            </a:r>
            <a:r>
              <a:rPr lang="zh-CN" altLang="en-US" sz="28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18515" y="1942465"/>
            <a:ext cx="770001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             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temperature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low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-15℃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, 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方正楷体_GBK" charset="0"/>
              <a:cs typeface="方正楷体_GBK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also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reach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15℃.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19150" y="3670935"/>
            <a:ext cx="75793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played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outside.They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played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snow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”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soccer.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6" name="图片 5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8285" y="4469765"/>
            <a:ext cx="1266190" cy="173291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658495"/>
            <a:ext cx="711390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families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countryside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weekends.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probably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flowers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fun.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楷体_GBK" charset="0"/>
              <a:cs typeface="方正楷体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syrup. </a:t>
            </a:r>
            <a:endParaRPr lang="zh-CN" altLang="en-US" sz="2800" b="1" dirty="0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18175" y="1078865"/>
            <a:ext cx="13582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drive to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40510" y="2291715"/>
            <a:ext cx="29121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until May or June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714875" y="2809875"/>
            <a:ext cx="28092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jackets and boots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072640" y="3645535"/>
            <a:ext cx="22675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so much fun</a:t>
            </a:r>
            <a:endParaRPr lang="zh-CN" altLang="en-US" dirty="0"/>
          </a:p>
        </p:txBody>
      </p:sp>
      <p:pic>
        <p:nvPicPr>
          <p:cNvPr id="7" name="图片 6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6370" y="4432300"/>
            <a:ext cx="2526030" cy="141097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0465" y="1021080"/>
            <a:ext cx="4870450" cy="35921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temperature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low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-15℃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but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it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also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reach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15℃.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400" b="1" i="1" u="none" baseline="-25000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400" b="1" i="1" u="none" baseline="-25000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意为“和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一样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用于同级之间的比较。其基本结构为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as+形容词或者副词的原级+as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 gave him as much as he could eat.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他能吃多少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我就给了他多少。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05500" y="38296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58620" y="691515"/>
            <a:ext cx="4950460" cy="2677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】　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en-US" altLang="zh-CN" sz="2400" b="1" i="1" baseline="-25000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…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en-US" altLang="zh-CN" sz="2400" b="1" i="1" baseline="-25000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…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的否定形式为“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not as/so+形容词或者副词的原级+as…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”,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表示“不如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……,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比不上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……”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algn="l"/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(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2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as…as…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结构中可以使用以下修饰词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组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):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just,exactly,not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 </a:t>
            </a:r>
            <a:r>
              <a:rPr lang="en-US" altLang="zh-CN" sz="2400" b="1" i="1" dirty="0" err="1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quite,half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,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  <a:sym typeface="+mn-ea"/>
            </a:endParaRPr>
          </a:p>
          <a:p>
            <a:pPr algn="l"/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twice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等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并且这些修饰词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组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必须置于第一个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as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之前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而不能置于其后。 </a:t>
            </a:r>
            <a:endParaRPr lang="zh-CN" altLang="en-US" dirty="0"/>
          </a:p>
        </p:txBody>
      </p:sp>
      <p:pic>
        <p:nvPicPr>
          <p:cNvPr id="3" name="图片 2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93180" y="37179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9000" y="577850"/>
            <a:ext cx="6570980" cy="4602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2.We probably won’t see any flowers until May or June!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until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意为“直到……为止”,引导时间状语从句。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until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用于肯定句时,主句的动作必须是延续性的,表示这一动作或状态一直延续到until所表示的时间为止;用于否定句时,主句的动作一般是非延续性动词,强调表示动作或者状态直到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until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所表示的时间才发生,构成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not…until…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结构,表示“直到……才……”。如果主句使用一般将来时态,则从句必须用一般现在时态表示将来。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The bus won’t start until everyone gets on.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直到每个人都上车,公共汽车才会开动。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01535" y="46939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3054</Words>
  <Application>Kingsoft Office WPP</Application>
  <PresentationFormat>全屏显示(4:3)</PresentationFormat>
  <Paragraphs>114</Paragraphs>
  <Slides>15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81</cp:revision>
  <dcterms:created xsi:type="dcterms:W3CDTF">2015-11-21T07:20:00Z</dcterms:created>
  <dcterms:modified xsi:type="dcterms:W3CDTF">2017-02-07T06:13:13Z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